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88" r:id="rId15"/>
    <p:sldId id="289" r:id="rId16"/>
    <p:sldId id="274" r:id="rId17"/>
    <p:sldId id="275" r:id="rId18"/>
    <p:sldId id="276" r:id="rId19"/>
    <p:sldId id="299" r:id="rId20"/>
    <p:sldId id="301" r:id="rId21"/>
    <p:sldId id="278" r:id="rId22"/>
    <p:sldId id="279" r:id="rId23"/>
    <p:sldId id="290" r:id="rId24"/>
    <p:sldId id="286" r:id="rId25"/>
    <p:sldId id="291" r:id="rId26"/>
    <p:sldId id="294" r:id="rId27"/>
    <p:sldId id="308" r:id="rId28"/>
    <p:sldId id="303" r:id="rId29"/>
    <p:sldId id="295" r:id="rId30"/>
    <p:sldId id="304" r:id="rId31"/>
    <p:sldId id="306" r:id="rId32"/>
    <p:sldId id="307" r:id="rId33"/>
    <p:sldId id="296" r:id="rId34"/>
    <p:sldId id="297" r:id="rId35"/>
    <p:sldId id="298" r:id="rId36"/>
    <p:sldId id="302" r:id="rId3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5380-3736-4C92-BAA8-19C234238014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F78A-0A57-49A8-83D1-87F656E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71AF-ECA6-4660-A6CB-3707E14CFF3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4889-A4A9-4A78-8868-04E37EE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DVD Clip (4)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4889-A4A9-4A78-8868-04E37EE7A4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15C7620-0033-4644-BC5D-7924D9CE583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600200" y="3581400"/>
            <a:ext cx="624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lang="en-US" sz="4800" i="1" dirty="0" smtClean="0">
                <a:solidFill>
                  <a:schemeClr val="accent5"/>
                </a:solidFill>
              </a:rPr>
              <a:t>1914-1918</a:t>
            </a:r>
            <a:endParaRPr sz="6000" i="1" dirty="0">
              <a:solidFill>
                <a:schemeClr val="accent5"/>
              </a:solidFill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ctrTitle"/>
          </p:nvPr>
        </p:nvSpPr>
        <p:spPr>
          <a:xfrm>
            <a:off x="1371600" y="1905000"/>
            <a:ext cx="6477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World War I</a:t>
            </a:r>
            <a:endParaRPr sz="3200" dirty="0"/>
          </a:p>
        </p:txBody>
      </p:sp>
      <p:pic>
        <p:nvPicPr>
          <p:cNvPr id="1026" name="Picture 2" descr="Image result for world wa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5391174" cy="22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Western Front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Germany defeats Belgium and advanced into France</a:t>
            </a:r>
          </a:p>
          <a:p>
            <a:pPr lvl="1"/>
            <a:r>
              <a:rPr lang="en-US" sz="2800" dirty="0" smtClean="0"/>
              <a:t>With the help of Britain, France pushed back the Germans</a:t>
            </a:r>
          </a:p>
          <a:p>
            <a:pPr lvl="1"/>
            <a:r>
              <a:rPr lang="en-US" sz="2800" b="1" dirty="0" smtClean="0">
                <a:solidFill>
                  <a:srgbClr val="FFC000"/>
                </a:solidFill>
              </a:rPr>
              <a:t>Trench Warfare </a:t>
            </a:r>
            <a:r>
              <a:rPr lang="en-US" sz="2800" dirty="0" smtClean="0"/>
              <a:t>was a tactic used by digging deep ditches to be protected from gunfire</a:t>
            </a:r>
            <a:endParaRPr lang="en-US" sz="2800" b="1" dirty="0"/>
          </a:p>
          <a:p>
            <a:pPr lvl="2"/>
            <a:r>
              <a:rPr lang="en-US" sz="2800" dirty="0" smtClean="0"/>
              <a:t>This led to a stalemate, as both sides held their ground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AutoShape 2" descr="Image result for ww1 tren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w1 tren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ww1 trench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ww1 trench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ww1 trench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417285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Western Front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400" dirty="0" smtClean="0"/>
          </a:p>
        </p:txBody>
      </p:sp>
      <p:sp>
        <p:nvSpPr>
          <p:cNvPr id="4" name="AutoShape 2" descr="Image result for ww1 tren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w1 tren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ww1 trench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ww1 trench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" y="1447800"/>
            <a:ext cx="8261095" cy="46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Western Front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400" dirty="0" smtClean="0"/>
          </a:p>
        </p:txBody>
      </p:sp>
      <p:sp>
        <p:nvSpPr>
          <p:cNvPr id="4" name="AutoShape 2" descr="Image result for ww1 tren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w1 tren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ww1 trench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ww1 trench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85160" cy="48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60960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https://www.youtube.com/watch?v=ukl0-31LF54</a:t>
            </a:r>
          </a:p>
        </p:txBody>
      </p:sp>
    </p:spTree>
    <p:extLst>
      <p:ext uri="{BB962C8B-B14F-4D97-AF65-F5344CB8AC3E}">
        <p14:creationId xmlns:p14="http://schemas.microsoft.com/office/powerpoint/2010/main" val="37936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Western Front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were several larger battles that occurred on the western front, but very few battles had victories</a:t>
            </a:r>
          </a:p>
          <a:p>
            <a:pPr lvl="1"/>
            <a:r>
              <a:rPr lang="en-US" sz="2800" dirty="0" smtClean="0"/>
              <a:t>Too many draws with millions killed because of trenches</a:t>
            </a:r>
          </a:p>
        </p:txBody>
      </p:sp>
      <p:sp>
        <p:nvSpPr>
          <p:cNvPr id="4" name="AutoShape 2" descr="Image result for ww1 tren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w1 tren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ww1 trench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ww1 trench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nzhistory.govt.nz/files/styles/fullsize/public/western-front-1916-1917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603875" cy="42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Total War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country in WWI funneled all of their resources into the war</a:t>
            </a:r>
          </a:p>
          <a:p>
            <a:pPr lvl="1"/>
            <a:r>
              <a:rPr lang="en-US" sz="2800" dirty="0" smtClean="0"/>
              <a:t>Known as </a:t>
            </a:r>
            <a:r>
              <a:rPr lang="en-US" sz="2800" b="1" dirty="0" smtClean="0">
                <a:solidFill>
                  <a:srgbClr val="FFC000"/>
                </a:solidFill>
              </a:rPr>
              <a:t>Total War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/>
              <a:t>The economies of country were working towards the war effort</a:t>
            </a:r>
          </a:p>
          <a:p>
            <a:r>
              <a:rPr lang="en-US" sz="2800" dirty="0" smtClean="0"/>
              <a:t>Governments began forcing a draft to make more people fight</a:t>
            </a:r>
          </a:p>
          <a:p>
            <a:pPr lvl="1"/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FFC000"/>
                </a:solidFill>
              </a:rPr>
              <a:t>Conscription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dirty="0" smtClean="0"/>
              <a:t>The countries also used propaganda against each other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04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Propaganda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pic>
        <p:nvPicPr>
          <p:cNvPr id="14338" name="Picture 2" descr="Image result for WW1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08" y="1066800"/>
            <a:ext cx="283044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WW1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5860"/>
            <a:ext cx="4145279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New Technology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Advances in technology led to more efficient ways to kill</a:t>
            </a:r>
          </a:p>
          <a:p>
            <a:pPr lvl="1"/>
            <a:r>
              <a:rPr lang="en-US" sz="2800" dirty="0" smtClean="0"/>
              <a:t>Poison gas</a:t>
            </a:r>
          </a:p>
          <a:p>
            <a:pPr lvl="1"/>
            <a:r>
              <a:rPr lang="en-US" sz="2800" dirty="0" smtClean="0"/>
              <a:t>Machine guns</a:t>
            </a:r>
          </a:p>
          <a:p>
            <a:pPr lvl="1"/>
            <a:r>
              <a:rPr lang="en-US" sz="2800" dirty="0" smtClean="0"/>
              <a:t>Tanks</a:t>
            </a:r>
          </a:p>
          <a:p>
            <a:pPr lvl="1"/>
            <a:r>
              <a:rPr lang="en-US" sz="2800" dirty="0" smtClean="0"/>
              <a:t>Airplanes</a:t>
            </a:r>
          </a:p>
          <a:p>
            <a:pPr lvl="1"/>
            <a:r>
              <a:rPr lang="en-US" sz="2800" dirty="0" smtClean="0"/>
              <a:t>Submarines (U-Boats)</a:t>
            </a:r>
          </a:p>
        </p:txBody>
      </p:sp>
      <p:pic>
        <p:nvPicPr>
          <p:cNvPr id="6146" name="Picture 2" descr="Image result for ww1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592186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2578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New technology made killing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31281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New Technology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pic>
        <p:nvPicPr>
          <p:cNvPr id="7170" name="Picture 2" descr="Image result for ww1 machine g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990600"/>
            <a:ext cx="4755655" cy="29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w1 ta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47" y="4114800"/>
            <a:ext cx="5105400" cy="26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New Technology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pic>
        <p:nvPicPr>
          <p:cNvPr id="8194" name="Picture 2" descr="Image result for ww1 u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721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2379" y="6019800"/>
            <a:ext cx="444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https://www.youtube.com/watch?v=c7nRTF2SowQ</a:t>
            </a:r>
          </a:p>
        </p:txBody>
      </p:sp>
    </p:spTree>
    <p:extLst>
      <p:ext uri="{BB962C8B-B14F-4D97-AF65-F5344CB8AC3E}">
        <p14:creationId xmlns:p14="http://schemas.microsoft.com/office/powerpoint/2010/main" val="38526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0" y="2286000"/>
            <a:ext cx="3581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u="sng" dirty="0" smtClean="0">
                <a:solidFill>
                  <a:schemeClr val="tx2"/>
                </a:solidFill>
              </a:rPr>
              <a:t>QUIZ!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580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KEY QUESTIONS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How did Austria react to Archduke Ferdinand’s assassination?</a:t>
            </a:r>
          </a:p>
          <a:p>
            <a:endParaRPr lang="en-US" sz="2800" dirty="0" smtClean="0"/>
          </a:p>
          <a:p>
            <a:r>
              <a:rPr lang="en-US" sz="2800" dirty="0" smtClean="0"/>
              <a:t>Why did President Wilson try to keep the U.S. Neutral?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caused so many stalemates on the Western Front?</a:t>
            </a:r>
          </a:p>
          <a:p>
            <a:endParaRPr lang="en-US" sz="2800" dirty="0"/>
          </a:p>
          <a:p>
            <a:r>
              <a:rPr lang="en-US" sz="2800" dirty="0"/>
              <a:t>How does Total War work?</a:t>
            </a:r>
          </a:p>
          <a:p>
            <a:endParaRPr lang="en-US" sz="2800" dirty="0"/>
          </a:p>
          <a:p>
            <a:r>
              <a:rPr lang="en-US" sz="2800" dirty="0"/>
              <a:t>How did new technology affect World War I?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8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KEY QUESTIONS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did the Russian Revolution affect World War I?</a:t>
            </a:r>
          </a:p>
          <a:p>
            <a:endParaRPr lang="en-US" sz="2800" dirty="0" smtClean="0"/>
          </a:p>
          <a:p>
            <a:r>
              <a:rPr lang="en-US" sz="2800" dirty="0"/>
              <a:t>What caused the US to join World War I?</a:t>
            </a:r>
          </a:p>
          <a:p>
            <a:endParaRPr lang="en-US" sz="2800" dirty="0"/>
          </a:p>
          <a:p>
            <a:r>
              <a:rPr lang="en-US" sz="2800" dirty="0"/>
              <a:t>What was the purpose of Wilson’s Fourteen Points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are the differences between the Paris Conference and the Treaty of Versailles?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087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The Ottomans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area now known as Turkey fought against Russia until the Russians left the war</a:t>
            </a:r>
          </a:p>
          <a:p>
            <a:endParaRPr lang="en-US" sz="2800" dirty="0" smtClean="0"/>
          </a:p>
          <a:p>
            <a:r>
              <a:rPr lang="en-US" sz="2800" dirty="0" smtClean="0"/>
              <a:t>Nationalism caused problems within the Ottoman Empire</a:t>
            </a:r>
          </a:p>
          <a:p>
            <a:pPr lvl="1"/>
            <a:r>
              <a:rPr lang="en-US" sz="2800" dirty="0" smtClean="0"/>
              <a:t>Revolts began </a:t>
            </a:r>
            <a:r>
              <a:rPr lang="en-US" sz="2800" smtClean="0"/>
              <a:t>to occur</a:t>
            </a:r>
            <a:endParaRPr lang="en-US" sz="2800" dirty="0" smtClean="0"/>
          </a:p>
          <a:p>
            <a:pPr lvl="1"/>
            <a:r>
              <a:rPr lang="en-US" sz="2800" dirty="0" smtClean="0"/>
              <a:t>The Armenians and other Arabic groups began to rebel</a:t>
            </a:r>
          </a:p>
          <a:p>
            <a:pPr lvl="1"/>
            <a:r>
              <a:rPr lang="en-US" sz="2800" dirty="0" smtClean="0"/>
              <a:t>The British helped these rebel groups</a:t>
            </a:r>
          </a:p>
          <a:p>
            <a:pPr lvl="1"/>
            <a:r>
              <a:rPr lang="en-US" sz="2800" dirty="0" smtClean="0"/>
              <a:t>The Ottoman Empire suffered great losses</a:t>
            </a:r>
          </a:p>
        </p:txBody>
      </p:sp>
    </p:spTree>
    <p:extLst>
      <p:ext uri="{BB962C8B-B14F-4D97-AF65-F5344CB8AC3E}">
        <p14:creationId xmlns:p14="http://schemas.microsoft.com/office/powerpoint/2010/main" val="8231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The Ottomans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10242" name="Picture 2" descr="https://upload.wikimedia.org/wikipedia/commons/thumb/1/1e/Map-of-Ottoman-Empire-in-1900-German.svg/1280px-Map-of-Ottoman-Empire-in-1900-Germ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4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Eastern Front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2296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Russia </a:t>
            </a:r>
            <a:r>
              <a:rPr lang="en-US" sz="2800" dirty="0"/>
              <a:t>s</a:t>
            </a:r>
            <a:r>
              <a:rPr lang="en-US" sz="2800" dirty="0" smtClean="0"/>
              <a:t>uffered great losses while fighting Germany and the Ottomans on the Eastern Front</a:t>
            </a:r>
          </a:p>
          <a:p>
            <a:r>
              <a:rPr lang="en-US" sz="2800" dirty="0" smtClean="0"/>
              <a:t>The Russian Revolution in 1917 pulled Russia out of World War I</a:t>
            </a:r>
          </a:p>
          <a:p>
            <a:pPr lvl="1"/>
            <a:r>
              <a:rPr lang="en-US" sz="2800" dirty="0" smtClean="0"/>
              <a:t>This hurt the Allies because Germany can now focus on the Western Front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4114800"/>
            <a:ext cx="46058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Russian Revolution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4800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Fighting on the Eastern Front for three years hurt Russia’s economy</a:t>
            </a:r>
          </a:p>
          <a:p>
            <a:pPr lvl="1"/>
            <a:r>
              <a:rPr lang="en-US" sz="2800" dirty="0" smtClean="0"/>
              <a:t>1917 – Riots in St. Petersburg</a:t>
            </a:r>
          </a:p>
          <a:p>
            <a:pPr lvl="1"/>
            <a:r>
              <a:rPr lang="en-US" sz="2800" dirty="0" smtClean="0"/>
              <a:t>An end for the </a:t>
            </a:r>
            <a:r>
              <a:rPr lang="en-US" sz="2800" dirty="0" smtClean="0"/>
              <a:t>Russian Monarchy</a:t>
            </a:r>
            <a:endParaRPr lang="en-US" sz="2800" dirty="0"/>
          </a:p>
          <a:p>
            <a:r>
              <a:rPr lang="en-US" sz="2800" dirty="0" smtClean="0"/>
              <a:t>Vladimir Lenin led the revolution and pulled Russia out of the war in 1918</a:t>
            </a:r>
          </a:p>
          <a:p>
            <a:r>
              <a:rPr lang="en-US" sz="2800" dirty="0" smtClean="0"/>
              <a:t>He also created a Socialist government in Russia</a:t>
            </a:r>
          </a:p>
          <a:p>
            <a:pPr lvl="1"/>
            <a:r>
              <a:rPr lang="en-US" sz="2800" dirty="0" smtClean="0"/>
              <a:t>Russia later became a Communist government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1506" name="Picture 2" descr="Image result for vladimir lenin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7540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Colonial warfare</a:t>
            </a:r>
            <a:endParaRPr lang="en-US" sz="60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Several European colonies began to fight against each other</a:t>
            </a:r>
          </a:p>
          <a:p>
            <a:pPr lvl="1"/>
            <a:r>
              <a:rPr lang="en-US" sz="2800" dirty="0" smtClean="0"/>
              <a:t>Africa saw the most fighting between Allied and Central powers</a:t>
            </a:r>
          </a:p>
          <a:p>
            <a:pPr lvl="1"/>
            <a:r>
              <a:rPr lang="en-US" sz="2800" dirty="0" smtClean="0"/>
              <a:t>Not all people within the colonies wanted to fight</a:t>
            </a:r>
          </a:p>
        </p:txBody>
      </p:sp>
      <p:pic>
        <p:nvPicPr>
          <p:cNvPr id="12290" name="Picture 2" descr="Image result for colonies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8153400" cy="32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THE US JOINS THE WAR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53340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German U-boat sunk the SS Lusitania near Britain in 1915</a:t>
            </a:r>
          </a:p>
          <a:p>
            <a:pPr lvl="1"/>
            <a:r>
              <a:rPr lang="en-US" sz="2400" dirty="0" smtClean="0"/>
              <a:t>It was an American ship and the US had tried to remain Neutral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The British intercepted a message from Germany to </a:t>
            </a:r>
            <a:r>
              <a:rPr lang="en-US" sz="2800" dirty="0" smtClean="0"/>
              <a:t>Mexico</a:t>
            </a:r>
          </a:p>
          <a:p>
            <a:pPr lvl="1"/>
            <a:r>
              <a:rPr lang="en-US" sz="2400" dirty="0" smtClean="0"/>
              <a:t>Said that if Mexico attacked the US, Germany would support them</a:t>
            </a:r>
            <a:endParaRPr lang="en-US" sz="2400" dirty="0" smtClean="0"/>
          </a:p>
          <a:p>
            <a:pPr lvl="1"/>
            <a:r>
              <a:rPr lang="en-US" sz="2400" dirty="0" smtClean="0"/>
              <a:t>Became known as the “Zimmerman Note”</a:t>
            </a:r>
            <a:endParaRPr lang="en-US" sz="2400" dirty="0"/>
          </a:p>
          <a:p>
            <a:endParaRPr lang="en-US" sz="2800" dirty="0" smtClean="0"/>
          </a:p>
        </p:txBody>
      </p:sp>
      <p:pic>
        <p:nvPicPr>
          <p:cNvPr id="1026" name="Picture 2" descr="Image result for ss lusit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1066800"/>
            <a:ext cx="3261360" cy="21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immerman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44" y="3352800"/>
            <a:ext cx="2841800" cy="32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 newspaper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136"/>
            <a:ext cx="9144000" cy="61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THE US JOINS THE WAR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400" y="914400"/>
            <a:ext cx="6324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Selective Service Act</a:t>
            </a:r>
          </a:p>
          <a:p>
            <a:pPr lvl="1"/>
            <a:r>
              <a:rPr lang="en-US" sz="2800" dirty="0"/>
              <a:t>Created by Congress in 1917</a:t>
            </a:r>
          </a:p>
          <a:p>
            <a:pPr lvl="1"/>
            <a:r>
              <a:rPr lang="en-US" sz="2800" dirty="0"/>
              <a:t>Was to fill the quota for troops</a:t>
            </a:r>
          </a:p>
          <a:p>
            <a:r>
              <a:rPr lang="en-US" sz="2800" dirty="0" smtClean="0"/>
              <a:t>Training so many new troops became a problem</a:t>
            </a:r>
          </a:p>
          <a:p>
            <a:pPr lvl="1"/>
            <a:r>
              <a:rPr lang="en-US" sz="2800" dirty="0" smtClean="0"/>
              <a:t>Many went straight to war after only a few weeks of basic training</a:t>
            </a:r>
            <a:endParaRPr lang="en-US" sz="2800" dirty="0"/>
          </a:p>
          <a:p>
            <a:r>
              <a:rPr lang="en-US" sz="2800" dirty="0" smtClean="0"/>
              <a:t>The American forces helped turn the tides on the Western front</a:t>
            </a:r>
          </a:p>
          <a:p>
            <a:pPr lvl="1"/>
            <a:r>
              <a:rPr lang="en-US" sz="2800" dirty="0" smtClean="0"/>
              <a:t>A fresh new supply of troops fighting exhausted Germans</a:t>
            </a:r>
          </a:p>
        </p:txBody>
      </p:sp>
      <p:pic>
        <p:nvPicPr>
          <p:cNvPr id="1026" name="Picture 2" descr="Image result for america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350447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4800" u="sng" dirty="0" smtClean="0">
                <a:solidFill>
                  <a:schemeClr val="tx2"/>
                </a:solidFill>
              </a:rPr>
              <a:t>Wilson’s administration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462991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Woodrow Wilson</a:t>
            </a:r>
          </a:p>
          <a:p>
            <a:pPr lvl="1"/>
            <a:r>
              <a:rPr lang="en-US" sz="2800" dirty="0" smtClean="0"/>
              <a:t>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US President (1913-1921)</a:t>
            </a:r>
          </a:p>
          <a:p>
            <a:r>
              <a:rPr lang="en-US" sz="2800" dirty="0" smtClean="0"/>
              <a:t>Wilson was originally neutral about the war, but German actions forced him to fight in 1918</a:t>
            </a:r>
          </a:p>
          <a:p>
            <a:pPr lvl="1"/>
            <a:r>
              <a:rPr lang="en-US" sz="2800" dirty="0" smtClean="0"/>
              <a:t>He called it the “War to end wars”</a:t>
            </a:r>
            <a:endParaRPr lang="en-US" sz="2800" dirty="0"/>
          </a:p>
          <a:p>
            <a:r>
              <a:rPr lang="en-US" sz="2800" dirty="0" smtClean="0"/>
              <a:t>He Wrote the </a:t>
            </a:r>
            <a:r>
              <a:rPr lang="en-US" sz="2800" b="1" dirty="0" smtClean="0"/>
              <a:t>Fourteen Points</a:t>
            </a:r>
          </a:p>
          <a:p>
            <a:pPr lvl="1"/>
            <a:r>
              <a:rPr lang="en-US" sz="2800" dirty="0" smtClean="0"/>
              <a:t>A list of things to prevent future wars</a:t>
            </a:r>
          </a:p>
        </p:txBody>
      </p:sp>
      <p:pic>
        <p:nvPicPr>
          <p:cNvPr id="22530" name="Picture 2" descr="Image result for wilson's 14 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799"/>
            <a:ext cx="3733800" cy="45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Road to WAR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Before WWI, most of Europe had agreements to defend each other in case a war happened</a:t>
            </a:r>
          </a:p>
          <a:p>
            <a:pPr lvl="1"/>
            <a:r>
              <a:rPr lang="en-US" sz="2400" dirty="0" smtClean="0"/>
              <a:t>Called </a:t>
            </a:r>
            <a:r>
              <a:rPr lang="en-US" sz="2400" b="1" dirty="0" smtClean="0">
                <a:solidFill>
                  <a:srgbClr val="FFC000"/>
                </a:solidFill>
              </a:rPr>
              <a:t>alliances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C000"/>
                </a:solidFill>
              </a:rPr>
              <a:t>Nationalism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in each country led to rivalries forming</a:t>
            </a:r>
          </a:p>
          <a:p>
            <a:pPr lvl="1"/>
            <a:r>
              <a:rPr lang="en-US" sz="2800" dirty="0" smtClean="0"/>
              <a:t>Pride in your own nation and culture</a:t>
            </a:r>
          </a:p>
          <a:p>
            <a:endParaRPr lang="en-US" sz="2800" dirty="0"/>
          </a:p>
          <a:p>
            <a:r>
              <a:rPr lang="en-US" sz="2800" dirty="0" smtClean="0"/>
              <a:t>Economic competition was also a problem</a:t>
            </a:r>
          </a:p>
          <a:p>
            <a:endParaRPr lang="en-US" sz="2800" dirty="0"/>
          </a:p>
          <a:p>
            <a:r>
              <a:rPr lang="en-US" sz="2800" dirty="0"/>
              <a:t>World War 1 was originally called “The Great War”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15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err="1" smtClean="0">
                <a:solidFill>
                  <a:schemeClr val="tx2"/>
                </a:solidFill>
              </a:rPr>
              <a:t>Af</a:t>
            </a:r>
            <a:r>
              <a:rPr lang="en-US" sz="6000" u="sng" dirty="0" smtClean="0">
                <a:solidFill>
                  <a:schemeClr val="tx2"/>
                </a:solidFill>
              </a:rPr>
              <a:t>-AM Soldiers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African Americans were still segregated in the US</a:t>
            </a:r>
          </a:p>
          <a:p>
            <a:pPr lvl="1"/>
            <a:r>
              <a:rPr lang="en-US" sz="2800" dirty="0" smtClean="0"/>
              <a:t>Most weren’t even allowed to serve in the military</a:t>
            </a:r>
          </a:p>
          <a:p>
            <a:pPr lvl="1"/>
            <a:r>
              <a:rPr lang="en-US" sz="2800" dirty="0" smtClean="0"/>
              <a:t>The ones that could were in “black only” units</a:t>
            </a:r>
          </a:p>
          <a:p>
            <a:r>
              <a:rPr lang="en-US" sz="2800" dirty="0" smtClean="0"/>
              <a:t>There were four black units within the Army at the start of WWI</a:t>
            </a:r>
          </a:p>
          <a:p>
            <a:pPr lvl="1"/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Cavalry Regiments</a:t>
            </a:r>
          </a:p>
          <a:p>
            <a:pPr lvl="1"/>
            <a:r>
              <a:rPr lang="en-US" sz="2800" dirty="0" smtClean="0"/>
              <a:t>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Infantry </a:t>
            </a:r>
            <a:r>
              <a:rPr lang="en-US" sz="2800" dirty="0" smtClean="0"/>
              <a:t>Regiments</a:t>
            </a:r>
          </a:p>
          <a:p>
            <a:r>
              <a:rPr lang="en-US" sz="2800" dirty="0" smtClean="0"/>
              <a:t>African Americans wanted to use this opportunity to earn respect and honor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812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err="1" smtClean="0">
                <a:solidFill>
                  <a:schemeClr val="tx2"/>
                </a:solidFill>
              </a:rPr>
              <a:t>Af</a:t>
            </a:r>
            <a:r>
              <a:rPr lang="en-US" sz="6000" u="sng" dirty="0" smtClean="0">
                <a:solidFill>
                  <a:schemeClr val="tx2"/>
                </a:solidFill>
              </a:rPr>
              <a:t>-AM Soldiers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armyhistory.org/wp-content/uploads/2015/01/Full-Size-4183-x-3021-1024x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51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err="1" smtClean="0">
                <a:solidFill>
                  <a:schemeClr val="tx2"/>
                </a:solidFill>
              </a:rPr>
              <a:t>Af</a:t>
            </a:r>
            <a:r>
              <a:rPr lang="en-US" sz="6000" u="sng" dirty="0" smtClean="0">
                <a:solidFill>
                  <a:schemeClr val="tx2"/>
                </a:solidFill>
              </a:rPr>
              <a:t>-AM Soldiers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2050" name="Picture 2" descr="Image result for blacks in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13798"/>
            <a:ext cx="4114800" cy="26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d/d2/Four_366th_Infantry_offic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008698"/>
            <a:ext cx="3352800" cy="24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lacks in W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71221"/>
            <a:ext cx="3505200" cy="27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lacks in W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3458"/>
            <a:ext cx="3581400" cy="24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Final Battles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43400" y="914400"/>
            <a:ext cx="441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US joined allies on the Western Front</a:t>
            </a:r>
          </a:p>
          <a:p>
            <a:pPr lvl="1"/>
            <a:r>
              <a:rPr lang="en-US" sz="2800" dirty="0" smtClean="0"/>
              <a:t>They forced the Germans out of France</a:t>
            </a:r>
          </a:p>
          <a:p>
            <a:pPr lvl="1"/>
            <a:r>
              <a:rPr lang="en-US" sz="2800" dirty="0" smtClean="0"/>
              <a:t>Germany surrendered shortly afterwards and asked for an </a:t>
            </a:r>
            <a:r>
              <a:rPr lang="en-US" sz="2800" b="1" dirty="0" smtClean="0"/>
              <a:t>armistice</a:t>
            </a:r>
            <a:endParaRPr lang="en-US" sz="2800" dirty="0" smtClean="0"/>
          </a:p>
          <a:p>
            <a:pPr lvl="2"/>
            <a:r>
              <a:rPr lang="en-US" sz="2800" dirty="0" smtClean="0"/>
              <a:t>A peaceful resolution to end a war</a:t>
            </a:r>
          </a:p>
        </p:txBody>
      </p:sp>
      <p:pic>
        <p:nvPicPr>
          <p:cNvPr id="25602" name="Picture 2" descr="Image result for ww1 german surre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399"/>
            <a:ext cx="3657600" cy="48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Burden of War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305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country that participated in the war went into debt</a:t>
            </a:r>
          </a:p>
          <a:p>
            <a:pPr marL="742950" lvl="2" indent="-342900"/>
            <a:r>
              <a:rPr lang="en-US" sz="2800" dirty="0" smtClean="0"/>
              <a:t>The Allies forced the Central Power countries to pay </a:t>
            </a:r>
            <a:r>
              <a:rPr lang="en-US" sz="2800" b="1" dirty="0" smtClean="0"/>
              <a:t>reparations</a:t>
            </a:r>
            <a:r>
              <a:rPr lang="en-US" sz="2800" dirty="0" smtClean="0"/>
              <a:t> to pay for the war</a:t>
            </a:r>
          </a:p>
          <a:p>
            <a:pPr marL="742950" lvl="2" indent="-342900"/>
            <a:endParaRPr lang="en-US" sz="2800" b="1" dirty="0"/>
          </a:p>
          <a:p>
            <a:r>
              <a:rPr lang="en-US" sz="2800" dirty="0" smtClean="0"/>
              <a:t>Russia, Germany, Austria, and the Ottomans all had a dramatic change in their governments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59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Asking for Peace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305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Paris Peace Conference</a:t>
            </a:r>
          </a:p>
          <a:p>
            <a:pPr lvl="1"/>
            <a:r>
              <a:rPr lang="en-US" sz="2800" dirty="0" smtClean="0"/>
              <a:t>Leaders of the Allies met to discuss Europe’s future</a:t>
            </a:r>
          </a:p>
          <a:p>
            <a:pPr lvl="1"/>
            <a:r>
              <a:rPr lang="en-US" sz="2800" dirty="0" smtClean="0"/>
              <a:t>Wilson pushed for a League of Nations to be created</a:t>
            </a:r>
            <a:endParaRPr lang="en-US" sz="2800" dirty="0"/>
          </a:p>
          <a:p>
            <a:r>
              <a:rPr lang="en-US" sz="2800" dirty="0" smtClean="0"/>
              <a:t>Treaty of Versailles</a:t>
            </a:r>
          </a:p>
          <a:p>
            <a:pPr lvl="1"/>
            <a:r>
              <a:rPr lang="en-US" sz="2800" dirty="0" smtClean="0"/>
              <a:t>Forced Germany to pay reparations</a:t>
            </a:r>
          </a:p>
          <a:p>
            <a:pPr lvl="1"/>
            <a:r>
              <a:rPr lang="en-US" sz="2800" dirty="0" smtClean="0"/>
              <a:t>Limited the German government</a:t>
            </a:r>
          </a:p>
          <a:p>
            <a:pPr lvl="1"/>
            <a:r>
              <a:rPr lang="en-US" sz="2800" dirty="0" smtClean="0"/>
              <a:t>Divided the Ottoman Empire up into smaller sections called </a:t>
            </a:r>
            <a:r>
              <a:rPr lang="en-US" sz="2800" b="1" dirty="0" smtClean="0"/>
              <a:t>Mandates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50503" y="6019800"/>
            <a:ext cx="427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https://www.youtube.com/watch?v=7ytMdjsEp4U</a:t>
            </a:r>
          </a:p>
        </p:txBody>
      </p:sp>
    </p:spTree>
    <p:extLst>
      <p:ext uri="{BB962C8B-B14F-4D97-AF65-F5344CB8AC3E}">
        <p14:creationId xmlns:p14="http://schemas.microsoft.com/office/powerpoint/2010/main" val="33384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0" y="2286000"/>
            <a:ext cx="3581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u="sng" dirty="0" smtClean="0">
                <a:solidFill>
                  <a:schemeClr val="tx2"/>
                </a:solidFill>
              </a:rPr>
              <a:t>QUIZ!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6008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Alliances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058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Central Powers </a:t>
            </a:r>
          </a:p>
          <a:p>
            <a:pPr lvl="1"/>
            <a:r>
              <a:rPr lang="en-US" sz="2400" dirty="0" smtClean="0"/>
              <a:t>Austria-Hungary, Germany, Bulgaria, Ottoman Empire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Allies (Triple Entente)</a:t>
            </a:r>
            <a:endParaRPr lang="en-US" sz="2800" dirty="0"/>
          </a:p>
          <a:p>
            <a:pPr lvl="1"/>
            <a:r>
              <a:rPr lang="en-US" sz="2400" dirty="0" smtClean="0"/>
              <a:t>Britain, France, Russia, Italy, Belgium</a:t>
            </a:r>
          </a:p>
          <a:p>
            <a:pPr lvl="1"/>
            <a:r>
              <a:rPr lang="en-US" sz="2400" dirty="0" smtClean="0"/>
              <a:t>The United States joined the Allies later on</a:t>
            </a:r>
          </a:p>
        </p:txBody>
      </p:sp>
      <p:pic>
        <p:nvPicPr>
          <p:cNvPr id="2056" name="Picture 8" descr="Image result for world war 1 alli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08" y="3261359"/>
            <a:ext cx="4989576" cy="35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Ignition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5334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Archduke Francis Ferdinand of Austria- Hungary</a:t>
            </a:r>
          </a:p>
          <a:p>
            <a:pPr lvl="1"/>
            <a:r>
              <a:rPr lang="en-US" sz="2400" dirty="0" smtClean="0"/>
              <a:t>Member of Austrian royalty</a:t>
            </a:r>
          </a:p>
          <a:p>
            <a:r>
              <a:rPr lang="en-US" sz="2800" dirty="0" smtClean="0"/>
              <a:t>Ferdinand visited Serbia as a Royal visit, which angered many</a:t>
            </a:r>
            <a:endParaRPr lang="en-US" sz="2800" dirty="0"/>
          </a:p>
          <a:p>
            <a:pPr lvl="1"/>
            <a:r>
              <a:rPr lang="en-US" sz="2400" dirty="0" smtClean="0"/>
              <a:t>A group called The Black Hand assassinated the Archduke and his wife (1914)</a:t>
            </a:r>
          </a:p>
          <a:p>
            <a:pPr lvl="1"/>
            <a:r>
              <a:rPr lang="en-US" sz="2400" dirty="0" smtClean="0"/>
              <a:t>This would later be known as </a:t>
            </a:r>
            <a:r>
              <a:rPr lang="en-US" sz="2400" i="1" dirty="0" smtClean="0"/>
              <a:t>“The shot heard around the world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</p:txBody>
      </p:sp>
      <p:pic>
        <p:nvPicPr>
          <p:cNvPr id="3074" name="Picture 2" descr="Image result for archduke franz ferdin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066800"/>
            <a:ext cx="31559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Retaliation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Germany gave Austria the idea to attack Serbia</a:t>
            </a:r>
          </a:p>
          <a:p>
            <a:pPr marL="742950" lvl="2" indent="-342900"/>
            <a:r>
              <a:rPr lang="en-US" sz="2400" dirty="0"/>
              <a:t>They also gave Austria unconditional support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098" name="Picture 2" descr="Image result for world w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2" y="1981200"/>
            <a:ext cx="6726936" cy="45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Picking Sides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4953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nations were pulled into the war because of their alliances like a chain reaction</a:t>
            </a:r>
          </a:p>
          <a:p>
            <a:pPr lvl="1"/>
            <a:r>
              <a:rPr lang="en-US" sz="2400" dirty="0" smtClean="0"/>
              <a:t>Austria declared war on Serbia</a:t>
            </a:r>
          </a:p>
          <a:p>
            <a:pPr lvl="1"/>
            <a:r>
              <a:rPr lang="en-US" sz="2400" dirty="0" smtClean="0"/>
              <a:t>France and Russia side with Serbia</a:t>
            </a:r>
          </a:p>
          <a:p>
            <a:pPr lvl="1"/>
            <a:r>
              <a:rPr lang="en-US" sz="2400" dirty="0" smtClean="0"/>
              <a:t>Germany declared war on France and invaded Belgium</a:t>
            </a:r>
          </a:p>
          <a:p>
            <a:pPr lvl="1"/>
            <a:r>
              <a:rPr lang="en-US" sz="2400" dirty="0" smtClean="0"/>
              <a:t>Britain declares war on Germany</a:t>
            </a:r>
          </a:p>
          <a:p>
            <a:pPr lvl="1"/>
            <a:r>
              <a:rPr lang="en-US" sz="2400" dirty="0" smtClean="0"/>
              <a:t>Ottoman Empire declares war on Russia</a:t>
            </a:r>
          </a:p>
        </p:txBody>
      </p:sp>
      <p:pic>
        <p:nvPicPr>
          <p:cNvPr id="5" name="Picture 4" descr="Image result for ww1 allies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73" y="1371600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The U.S.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President Woodrow Wilson </a:t>
            </a:r>
          </a:p>
          <a:p>
            <a:pPr lvl="1"/>
            <a:r>
              <a:rPr lang="en-US" sz="2800" dirty="0" smtClean="0"/>
              <a:t>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President, elected in 1912</a:t>
            </a:r>
            <a:endParaRPr lang="en-US" sz="2800" dirty="0"/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reated a policy of </a:t>
            </a:r>
            <a:r>
              <a:rPr lang="en-US" sz="2800" dirty="0" smtClean="0">
                <a:solidFill>
                  <a:schemeClr val="tx2"/>
                </a:solidFill>
              </a:rPr>
              <a:t>neutrality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chemeClr val="tx2"/>
                </a:solidFill>
              </a:rPr>
              <a:t> isolationism</a:t>
            </a:r>
          </a:p>
          <a:p>
            <a:pPr lvl="2"/>
            <a:r>
              <a:rPr lang="en-US" sz="2400" dirty="0" smtClean="0"/>
              <a:t>Did not pick a side in WWI for 3 years</a:t>
            </a:r>
          </a:p>
          <a:p>
            <a:pPr lvl="2"/>
            <a:r>
              <a:rPr lang="en-US" sz="2400" dirty="0" smtClean="0"/>
              <a:t>Wanted to keep trading with everyone</a:t>
            </a:r>
            <a:endParaRPr lang="en-US" sz="2400" dirty="0"/>
          </a:p>
          <a:p>
            <a:pPr lvl="2"/>
            <a:r>
              <a:rPr lang="en-US" sz="2400" dirty="0" smtClean="0"/>
              <a:t>Tried to make peace in Europe to end the war</a:t>
            </a:r>
          </a:p>
          <a:p>
            <a:r>
              <a:rPr lang="en-US" sz="2800" dirty="0" smtClean="0"/>
              <a:t>The US had many trade partners, but Britain was the main one</a:t>
            </a:r>
            <a:endParaRPr lang="en-US" sz="2800" dirty="0"/>
          </a:p>
        </p:txBody>
      </p:sp>
      <p:pic>
        <p:nvPicPr>
          <p:cNvPr id="6146" name="Picture 2" descr="Image result for president 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522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2"/>
                </a:solidFill>
              </a:rPr>
              <a:t>Western Front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Western Front was the border between France and Germany</a:t>
            </a:r>
          </a:p>
          <a:p>
            <a:r>
              <a:rPr lang="en-US" sz="2000" dirty="0" smtClean="0"/>
              <a:t>Forces:</a:t>
            </a:r>
          </a:p>
          <a:p>
            <a:pPr lvl="1"/>
            <a:r>
              <a:rPr lang="en-US" sz="2000" dirty="0" smtClean="0"/>
              <a:t>France – 8.5 million</a:t>
            </a:r>
          </a:p>
          <a:p>
            <a:pPr lvl="1"/>
            <a:r>
              <a:rPr lang="en-US" sz="2000" dirty="0" smtClean="0"/>
              <a:t>Britain – 9 </a:t>
            </a:r>
            <a:r>
              <a:rPr lang="en-US" sz="2000" dirty="0"/>
              <a:t>million</a:t>
            </a:r>
            <a:endParaRPr lang="en-US" sz="2000" dirty="0" smtClean="0"/>
          </a:p>
          <a:p>
            <a:pPr lvl="1"/>
            <a:r>
              <a:rPr lang="en-US" sz="2000" dirty="0"/>
              <a:t>Germany – 11 million</a:t>
            </a:r>
          </a:p>
          <a:p>
            <a:pPr lvl="1"/>
            <a:r>
              <a:rPr lang="en-US" sz="2000" dirty="0" smtClean="0"/>
              <a:t>Russia – 12 million</a:t>
            </a:r>
          </a:p>
          <a:p>
            <a:endParaRPr lang="en-US" sz="2400" dirty="0" smtClean="0"/>
          </a:p>
        </p:txBody>
      </p:sp>
      <p:pic>
        <p:nvPicPr>
          <p:cNvPr id="1026" name="Picture 2" descr="Image result for ww1 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36136"/>
            <a:ext cx="3581400" cy="24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w1 soldi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138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12071</TotalTime>
  <Words>1106</Words>
  <Application>Microsoft Office PowerPoint</Application>
  <PresentationFormat>On-screen Show (4:3)</PresentationFormat>
  <Paragraphs>185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Horizon</vt:lpstr>
      <vt:lpstr>World War I</vt:lpstr>
      <vt:lpstr>KEY QUESTIONS</vt:lpstr>
      <vt:lpstr>Road to WAR</vt:lpstr>
      <vt:lpstr>Alliances</vt:lpstr>
      <vt:lpstr>Ignition</vt:lpstr>
      <vt:lpstr>Retaliation</vt:lpstr>
      <vt:lpstr>Picking Sides</vt:lpstr>
      <vt:lpstr>The U.S.</vt:lpstr>
      <vt:lpstr>Western Front</vt:lpstr>
      <vt:lpstr>Western Front</vt:lpstr>
      <vt:lpstr>Western Front</vt:lpstr>
      <vt:lpstr>Western Front</vt:lpstr>
      <vt:lpstr>Western Front</vt:lpstr>
      <vt:lpstr>Total War</vt:lpstr>
      <vt:lpstr>Propaganda</vt:lpstr>
      <vt:lpstr>New Technology</vt:lpstr>
      <vt:lpstr>New Technology</vt:lpstr>
      <vt:lpstr>New Technology</vt:lpstr>
      <vt:lpstr>PowerPoint Presentation</vt:lpstr>
      <vt:lpstr>KEY QUESTIONS</vt:lpstr>
      <vt:lpstr>The Ottomans</vt:lpstr>
      <vt:lpstr>The Ottomans</vt:lpstr>
      <vt:lpstr>Eastern Front</vt:lpstr>
      <vt:lpstr>Russian Revolution</vt:lpstr>
      <vt:lpstr>Colonial warfare</vt:lpstr>
      <vt:lpstr>THE US JOINS THE WAR</vt:lpstr>
      <vt:lpstr>PowerPoint Presentation</vt:lpstr>
      <vt:lpstr>THE US JOINS THE WAR</vt:lpstr>
      <vt:lpstr>Wilson’s administration</vt:lpstr>
      <vt:lpstr>Af-AM Soldiers</vt:lpstr>
      <vt:lpstr>Af-AM Soldiers</vt:lpstr>
      <vt:lpstr>Af-AM Soldiers</vt:lpstr>
      <vt:lpstr>Final Battles</vt:lpstr>
      <vt:lpstr>Burden of War</vt:lpstr>
      <vt:lpstr>Asking for Peace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162</cp:revision>
  <cp:lastPrinted>2018-09-17T12:53:58Z</cp:lastPrinted>
  <dcterms:created xsi:type="dcterms:W3CDTF">2018-08-11T20:12:27Z</dcterms:created>
  <dcterms:modified xsi:type="dcterms:W3CDTF">2018-10-25T12:20:47Z</dcterms:modified>
</cp:coreProperties>
</file>